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02" r:id="rId3"/>
    <p:sldId id="345" r:id="rId4"/>
    <p:sldId id="347" r:id="rId5"/>
    <p:sldId id="349" r:id="rId6"/>
    <p:sldId id="350" r:id="rId7"/>
    <p:sldId id="352" r:id="rId8"/>
    <p:sldId id="351" r:id="rId9"/>
    <p:sldId id="346" r:id="rId10"/>
    <p:sldId id="348" r:id="rId11"/>
    <p:sldId id="306" r:id="rId12"/>
    <p:sldId id="307" r:id="rId13"/>
    <p:sldId id="353" r:id="rId14"/>
  </p:sldIdLst>
  <p:sldSz cx="20104100" cy="11309350"/>
  <p:notesSz cx="20104100" cy="11309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Ciesielski" initials="MC" lastIdx="1" clrIdx="0">
    <p:extLst>
      <p:ext uri="{19B8F6BF-5375-455C-9EA6-DF929625EA0E}">
        <p15:presenceInfo xmlns:p15="http://schemas.microsoft.com/office/powerpoint/2012/main" userId="S::michal.ciesielski@uni.opole.pl::a5955004-f61d-47de-b3b3-89be33950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632"/>
    <a:srgbClr val="767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85698" autoAdjust="0"/>
  </p:normalViewPr>
  <p:slideViewPr>
    <p:cSldViewPr>
      <p:cViewPr varScale="1">
        <p:scale>
          <a:sx n="38" d="100"/>
          <a:sy n="38" d="100"/>
        </p:scale>
        <p:origin x="66" y="1104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42" d="100"/>
          <a:sy n="42" d="100"/>
        </p:scale>
        <p:origin x="-1204" y="-84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077E2B6-FC8E-4559-9727-08B97A578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A1A6E0-0CB0-4B7C-AA9D-C1E055384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AEA7-5EF6-446C-B476-B3F244D01F73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A4B9DD-C9AD-44A3-BA0B-7A104AB34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53D89D-8C11-4E23-8BCD-18D403DED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4459-0C8F-40AF-BA54-C54D6E01B9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41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8C99-7AF4-4CCD-B83B-B52D7A945E0B}" type="datetimeFigureOut">
              <a:rPr lang="pl-PL" smtClean="0"/>
              <a:t>06.06.2022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E962-DAD6-49F2-80E3-68D1000B8A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92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72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724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4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67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19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84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6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20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25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545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E962-DAD6-49F2-80E3-68D1000B8A5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42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pl/rozwoj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hyperlink" Target="https://www.instagram.com/ministerstwo_rozwoju/" TargetMode="External"/><Relationship Id="rId2" Type="http://schemas.openxmlformats.org/officeDocument/2006/relationships/hyperlink" Target="https://www.facebook.com/MinisterstwoRozwoj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25AuWxdx_e6p9xGpsI7TcA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pl.linkedin.com/organization-guest/company/ministerstwo-rozwoju" TargetMode="External"/><Relationship Id="rId4" Type="http://schemas.openxmlformats.org/officeDocument/2006/relationships/hyperlink" Target="https://twitter.com/MinRozwoju" TargetMode="Externa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://www.gov.pl/rozwoj" TargetMode="External"/><Relationship Id="rId7" Type="http://schemas.openxmlformats.org/officeDocument/2006/relationships/hyperlink" Target="https://www.facebook.com/MinisterstwoRozwoju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channel/UC25AuWxdx_e6p9xGpsI7TcA" TargetMode="External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instagram.com/ministerstwo_rozwoju/" TargetMode="External"/><Relationship Id="rId3" Type="http://schemas.openxmlformats.org/officeDocument/2006/relationships/hyperlink" Target="https://www.facebook.com/MinisterstwoRozwoju/" TargetMode="External"/><Relationship Id="rId7" Type="http://schemas.openxmlformats.org/officeDocument/2006/relationships/hyperlink" Target="https://www.youtube.com/channel/UC25AuWxdx_e6p9xGpsI7Tc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pl.linkedin.com/organization-guest/company/ministerstwo-rozwoju" TargetMode="External"/><Relationship Id="rId5" Type="http://schemas.openxmlformats.org/officeDocument/2006/relationships/hyperlink" Target="https://twitter.com/MinRozwoju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http://www.gov.pl/rozwoj" TargetMode="External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7CD89AD9-C7BE-4593-A417-042A5FB5F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15926"/>
            <a:ext cx="7256909" cy="302016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5"/>
            <a:ext cx="14299614" cy="30552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767779"/>
                </a:solidFill>
              </a:defRPr>
            </a:lvl1pPr>
          </a:lstStyle>
          <a:p>
            <a:endParaRPr dirty="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id="{136DE818-ECE0-499F-954A-683A9BBA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rgbClr val="D11632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zy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DA2F32D9-A639-4713-A40B-82584FCCA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0" y="2759075"/>
            <a:ext cx="7924800" cy="12954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ABBC4A6D-C199-44A2-8633-65134171A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649" y="6340475"/>
            <a:ext cx="38862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9F7E81D9-8887-4E20-AA3C-256163B4A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80650" y="1158875"/>
            <a:ext cx="1051560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06E23297-1F18-4C5E-8CDD-1BCE9704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7910344" cy="1219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4" name="Symbol zastępczy daty 13">
            <a:extLst>
              <a:ext uri="{FF2B5EF4-FFF2-40B4-BE49-F238E27FC236}">
                <a16:creationId xmlns:a16="http://schemas.microsoft.com/office/drawing/2014/main" id="{B167306D-90F2-423B-A571-331D09DD9A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B030B93B-388D-48B7-B639-F3E775CC3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1" name="Symbol zastępczy obrazu 8">
            <a:extLst>
              <a:ext uri="{FF2B5EF4-FFF2-40B4-BE49-F238E27FC236}">
                <a16:creationId xmlns:a16="http://schemas.microsoft.com/office/drawing/2014/main" id="{9625E2E9-01D3-45E2-AF69-07C198B1C0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13450" y="6340475"/>
            <a:ext cx="3810000" cy="259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8" name="Holder 4">
            <a:extLst>
              <a:ext uri="{FF2B5EF4-FFF2-40B4-BE49-F238E27FC236}">
                <a16:creationId xmlns:a16="http://schemas.microsoft.com/office/drawing/2014/main" id="{4E430A03-26DA-4B60-8D8D-FDBA3E23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www.gov.pl/rozwoj-praca-technologia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DDCC3803-B36D-480F-BBE8-303C84789AF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052608D1-4033-47BC-8566-087F697756AA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941587AC-4BB5-471F-9ABE-C6648FA74FC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32" name="Obraz 31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5ED359B-9A23-4D4D-A0D4-DE700ABE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33" name="Obraz 32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8285F1AA-6865-4BF5-87D9-C670DBDD3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34" name="Obraz 33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84C6913C-5D13-4269-AC7A-186B9DF23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35" name="Obraz 34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E4FDEDB-D2AA-465A-BB29-1C671F0D6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6" name="Obraz 35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6A5F5676-1D07-43E2-96A1-461310CA1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Obraz 36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44150FE0-E692-4121-95D3-29D9FF9DE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 / wyroznienie">
    <p:bg>
      <p:bgPr>
        <a:solidFill>
          <a:srgbClr val="767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F7376D45-9EC9-44DB-9255-A828605B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www.gov.pl/mrpit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92B755E-87AF-46D5-8A34-243BBD35806B}"/>
              </a:ext>
            </a:extLst>
          </p:cNvPr>
          <p:cNvSpPr/>
          <p:nvPr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raz 13">
            <a:hlinkClick r:id="rId3"/>
            <a:extLst>
              <a:ext uri="{FF2B5EF4-FFF2-40B4-BE49-F238E27FC236}">
                <a16:creationId xmlns:a16="http://schemas.microsoft.com/office/drawing/2014/main" id="{4BAFAF25-AFBA-447E-A69D-4F8C1FE57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15" name="Obraz 14">
            <a:hlinkClick r:id="rId5"/>
            <a:extLst>
              <a:ext uri="{FF2B5EF4-FFF2-40B4-BE49-F238E27FC236}">
                <a16:creationId xmlns:a16="http://schemas.microsoft.com/office/drawing/2014/main" id="{10C502B8-2160-4283-AFE7-392E56C65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16" name="Obraz 15">
            <a:hlinkClick r:id="rId7"/>
            <a:extLst>
              <a:ext uri="{FF2B5EF4-FFF2-40B4-BE49-F238E27FC236}">
                <a16:creationId xmlns:a16="http://schemas.microsoft.com/office/drawing/2014/main" id="{F1B25284-E469-407D-BF1E-07A28E64F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17" name="Obraz 16">
            <a:hlinkClick r:id="rId9"/>
            <a:extLst>
              <a:ext uri="{FF2B5EF4-FFF2-40B4-BE49-F238E27FC236}">
                <a16:creationId xmlns:a16="http://schemas.microsoft.com/office/drawing/2014/main" id="{185EDFF7-343D-4299-A2DE-22BA7629E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18" name="Obraz 17">
            <a:hlinkClick r:id="rId11"/>
            <a:extLst>
              <a:ext uri="{FF2B5EF4-FFF2-40B4-BE49-F238E27FC236}">
                <a16:creationId xmlns:a16="http://schemas.microsoft.com/office/drawing/2014/main" id="{71725C24-FE24-4045-8622-F82E305AB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19" name="Obraz 18">
            <a:hlinkClick r:id="rId13"/>
            <a:extLst>
              <a:ext uri="{FF2B5EF4-FFF2-40B4-BE49-F238E27FC236}">
                <a16:creationId xmlns:a16="http://schemas.microsoft.com/office/drawing/2014/main" id="{0C01EA09-DB47-4578-923E-294679C05F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+ cytat / wyroznienie negatywow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6173739"/>
          </a:xfrm>
        </p:spPr>
        <p:txBody>
          <a:bodyPr anchor="ctr"/>
          <a:lstStyle>
            <a:lvl1pPr algn="ctr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6661FF0B-0EEF-4B2A-AA72-84986B2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www.gov.pl/rozwoj-praca-technologia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EB9BD4E-FCF5-4497-A65D-48133D3A6F6B}"/>
              </a:ext>
            </a:extLst>
          </p:cNvPr>
          <p:cNvSpPr/>
          <p:nvPr userDrawn="1"/>
        </p:nvSpPr>
        <p:spPr>
          <a:xfrm flipV="1">
            <a:off x="1887537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raz 21">
            <a:hlinkClick r:id="rId3"/>
            <a:extLst>
              <a:ext uri="{FF2B5EF4-FFF2-40B4-BE49-F238E27FC236}">
                <a16:creationId xmlns:a16="http://schemas.microsoft.com/office/drawing/2014/main" id="{B5C85CB4-FB8B-4205-9A5A-822378F24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849" y="9911678"/>
            <a:ext cx="261257" cy="261257"/>
          </a:xfrm>
          <a:prstGeom prst="rect">
            <a:avLst/>
          </a:prstGeom>
        </p:spPr>
      </p:pic>
      <p:pic>
        <p:nvPicPr>
          <p:cNvPr id="23" name="Obraz 22">
            <a:hlinkClick r:id="rId5"/>
            <a:extLst>
              <a:ext uri="{FF2B5EF4-FFF2-40B4-BE49-F238E27FC236}">
                <a16:creationId xmlns:a16="http://schemas.microsoft.com/office/drawing/2014/main" id="{364E68B4-DE20-476C-9A27-6066D89D8A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178" y="9945340"/>
            <a:ext cx="261256" cy="212271"/>
          </a:xfrm>
          <a:prstGeom prst="rect">
            <a:avLst/>
          </a:prstGeom>
        </p:spPr>
      </p:pic>
      <p:pic>
        <p:nvPicPr>
          <p:cNvPr id="24" name="Obraz 23">
            <a:hlinkClick r:id="rId7"/>
            <a:extLst>
              <a:ext uri="{FF2B5EF4-FFF2-40B4-BE49-F238E27FC236}">
                <a16:creationId xmlns:a16="http://schemas.microsoft.com/office/drawing/2014/main" id="{60B9FA82-AE78-40E7-B63E-55D242F79C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1" y="9884691"/>
            <a:ext cx="401548" cy="281084"/>
          </a:xfrm>
          <a:prstGeom prst="rect">
            <a:avLst/>
          </a:prstGeom>
        </p:spPr>
      </p:pic>
      <p:pic>
        <p:nvPicPr>
          <p:cNvPr id="25" name="Obraz 24">
            <a:hlinkClick r:id="rId9"/>
            <a:extLst>
              <a:ext uri="{FF2B5EF4-FFF2-40B4-BE49-F238E27FC236}">
                <a16:creationId xmlns:a16="http://schemas.microsoft.com/office/drawing/2014/main" id="{D38E9638-5524-4D7A-B6A2-7C10A97D7D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898505" y="9929039"/>
            <a:ext cx="244873" cy="244873"/>
          </a:xfrm>
          <a:prstGeom prst="rect">
            <a:avLst/>
          </a:prstGeom>
        </p:spPr>
      </p:pic>
      <p:pic>
        <p:nvPicPr>
          <p:cNvPr id="26" name="Obraz 25">
            <a:hlinkClick r:id="rId11"/>
            <a:extLst>
              <a:ext uri="{FF2B5EF4-FFF2-40B4-BE49-F238E27FC236}">
                <a16:creationId xmlns:a16="http://schemas.microsoft.com/office/drawing/2014/main" id="{445A5CD9-FB94-4A48-8DF8-E28A1AE955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911" y="9937175"/>
            <a:ext cx="228600" cy="228600"/>
          </a:xfrm>
          <a:prstGeom prst="rect">
            <a:avLst/>
          </a:prstGeom>
        </p:spPr>
      </p:pic>
      <p:pic>
        <p:nvPicPr>
          <p:cNvPr id="27" name="Obraz 26">
            <a:hlinkClick r:id="rId13"/>
            <a:extLst>
              <a:ext uri="{FF2B5EF4-FFF2-40B4-BE49-F238E27FC236}">
                <a16:creationId xmlns:a16="http://schemas.microsoft.com/office/drawing/2014/main" id="{D62C77B7-A745-4CAA-B2DB-608DD61A4D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9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6650" y="3521075"/>
            <a:ext cx="5638800" cy="54102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0210800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9779E1B5-702F-4405-B508-FC8117EA1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5CD056-B4CA-404C-9A58-233BE7F785DF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40229E74-6508-4024-900C-F0A94DC9CD9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702C2E3A-9039-4E0C-B285-3D4386E7D81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96FA1BB3-E87C-4A9C-A7B9-7FFCC562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48C22B59-9933-4176-9123-15F1A8F01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E6E9ABEE-01B9-4927-9685-9DC1433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299FDBF-DC0E-4969-81E5-CA5E79D11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CD583684-78FC-4AAE-B41B-5D77D909E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B4AD76E2-8B29-463B-8BDD-825936BD1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45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9938A621-5A8E-497E-9A8A-F0BECC9AA590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8" name="Symbol zastępczy wykresu 7">
            <a:extLst>
              <a:ext uri="{FF2B5EF4-FFF2-40B4-BE49-F238E27FC236}">
                <a16:creationId xmlns:a16="http://schemas.microsoft.com/office/drawing/2014/main" id="{9D936D50-75EF-4D19-8EA0-FC2C17F9A25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898650" y="3521075"/>
            <a:ext cx="16306800" cy="5410200"/>
          </a:xfrm>
        </p:spPr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1DC5747F-B2F4-42AD-B2C9-1339AB32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9088E8-060D-4754-A398-89A44113A519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B0AAA9BB-1509-48D8-A87B-2E588C2D6BF7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E92087D1-68D6-4277-BE66-BD0D8011DA57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9F99A339-997D-4679-8BA1-5B2FF9B7D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F72A58AD-AEB2-4569-9A4A-BEA452FC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360F6A2D-DB62-4D28-9FC2-F084E198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315EAB02-A160-44CA-A666-BC5815BD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67140690-33D4-4B17-AA20-93A3BD08F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E42FA894-A777-4269-B2B5-3894B2307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672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rel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49" y="2757536"/>
            <a:ext cx="16318549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8" name="Symbol zastępczy obiektu SmartArt 7">
            <a:extLst>
              <a:ext uri="{FF2B5EF4-FFF2-40B4-BE49-F238E27FC236}">
                <a16:creationId xmlns:a16="http://schemas.microsoft.com/office/drawing/2014/main" id="{459C44DA-9174-41B7-B84C-CD52B70A8B89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242050" y="1158875"/>
            <a:ext cx="13862050" cy="77724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C781513-F0F7-432F-993E-D60F00F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650" y="4816475"/>
            <a:ext cx="3886200" cy="4114800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ABE18FFF-5A09-4440-93FE-004BF54C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3714A55-80CE-43F0-B17E-8235F317483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C446321-2515-4D32-A60A-86235E4412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A0817D0-28FE-42EB-85A5-962110A9D122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4" name="Obraz 13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D77D1603-1AB1-40A5-A335-4BF1FDAF9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5" name="Obraz 14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C23E86F1-E535-4256-BCDD-797F1C48B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6" name="Obraz 15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091F8D-FE59-41FA-9825-59049CDB1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73A55AC8-B416-4BE5-BA95-C64903F00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8" name="Obraz 17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F550B88E-84B3-4224-AF76-72160F439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FBE6CCC3-8435-44A4-B22F-D26BA49C9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BB8A3D60-5D1B-400B-A6A2-8FC1A714E3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94FF51B6-C746-4D7F-967D-A5EFE0E71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D0428213-3637-4E3D-BB95-AA0106E03024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4FF0610F-C87E-45D2-B41D-A3849A0DD3ED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9E07DD7-DD9E-499B-849D-EC666D77FD49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9" name="Obraz 8" descr="Obraz zawierający rysunek&#10;&#10;Opis wygenerowany automatycznie">
                <a:hlinkClick r:id="rId2"/>
                <a:extLst>
                  <a:ext uri="{FF2B5EF4-FFF2-40B4-BE49-F238E27FC236}">
                    <a16:creationId xmlns:a16="http://schemas.microsoft.com/office/drawing/2014/main" id="{A98F926C-83B1-43C4-B340-5680762BB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0" name="Obraz 9" descr="Obraz zawierający siekiera&#10;&#10;Opis wygenerowany automatycznie">
                <a:hlinkClick r:id="rId4"/>
                <a:extLst>
                  <a:ext uri="{FF2B5EF4-FFF2-40B4-BE49-F238E27FC236}">
                    <a16:creationId xmlns:a16="http://schemas.microsoft.com/office/drawing/2014/main" id="{463257D5-D9FE-42D4-8A66-51ED62D08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1" name="Obraz 10" descr="Obraz zawierający rysunek&#10;&#10;Opis wygenerowany automatycznie">
                <a:hlinkClick r:id="rId6"/>
                <a:extLst>
                  <a:ext uri="{FF2B5EF4-FFF2-40B4-BE49-F238E27FC236}">
                    <a16:creationId xmlns:a16="http://schemas.microsoft.com/office/drawing/2014/main" id="{96FE4044-243D-4691-99DC-73322F7A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2" name="Obraz 11" descr="Obraz zawierający rysunek&#10;&#10;Opis wygenerowany automatycznie">
                <a:hlinkClick r:id="rId8"/>
                <a:extLst>
                  <a:ext uri="{FF2B5EF4-FFF2-40B4-BE49-F238E27FC236}">
                    <a16:creationId xmlns:a16="http://schemas.microsoft.com/office/drawing/2014/main" id="{6870E984-733D-414C-8ABC-B94800CB8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3" name="Obraz 12" descr="Obraz zawierający budynek&#10;&#10;Opis wygenerowany automatycznie">
                <a:hlinkClick r:id="rId10"/>
                <a:extLst>
                  <a:ext uri="{FF2B5EF4-FFF2-40B4-BE49-F238E27FC236}">
                    <a16:creationId xmlns:a16="http://schemas.microsoft.com/office/drawing/2014/main" id="{1CAD5FA0-5594-4F93-99D6-144F60ED6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Obraz 13" descr="Obraz zawierający rysunek&#10;&#10;Opis wygenerowany automatycznie">
                <a:hlinkClick r:id="rId12"/>
                <a:extLst>
                  <a:ext uri="{FF2B5EF4-FFF2-40B4-BE49-F238E27FC236}">
                    <a16:creationId xmlns:a16="http://schemas.microsoft.com/office/drawing/2014/main" id="{57F2C8E6-6B86-494F-97E2-3A62BB263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 fotografi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00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5FC68C2-5BBC-4722-BD2B-20EA7133F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15926"/>
            <a:ext cx="7256908" cy="30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D9C0DB0-74F6-4433-B5F9-0907A48ED0EE}"/>
              </a:ext>
            </a:extLst>
          </p:cNvPr>
          <p:cNvSpPr/>
          <p:nvPr/>
        </p:nvSpPr>
        <p:spPr>
          <a:xfrm flipV="1">
            <a:off x="1738010" y="7345237"/>
            <a:ext cx="2065640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rgbClr val="D116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8692650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www.twitter.com/mrpit_gov_pl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68508" y="9082557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www.facebook.com/MRPiTGOVPL</a:t>
            </a:r>
          </a:p>
        </p:txBody>
      </p:sp>
      <p:sp>
        <p:nvSpPr>
          <p:cNvPr id="23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488112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www.youtube.com/MRPIT_GOV_PL</a:t>
            </a:r>
          </a:p>
        </p:txBody>
      </p:sp>
      <p:sp>
        <p:nvSpPr>
          <p:cNvPr id="24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10224652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www.instagram.com/ministerstworozwoju </a:t>
            </a: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95640" y="9858831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www.linkedin.com/company/mrpit_gov_pl</a:t>
            </a:r>
          </a:p>
        </p:txBody>
      </p:sp>
      <p:sp>
        <p:nvSpPr>
          <p:cNvPr id="26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 txBox="1">
            <a:spLocks/>
          </p:cNvSpPr>
          <p:nvPr userDrawn="1"/>
        </p:nvSpPr>
        <p:spPr>
          <a:xfrm>
            <a:off x="2076013" y="8296230"/>
            <a:ext cx="34160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solidFill>
                  <a:srgbClr val="767779"/>
                </a:solidFill>
              </a:rPr>
              <a:t>www.gov.pl/rozwoj-technologia</a:t>
            </a:r>
          </a:p>
        </p:txBody>
      </p:sp>
      <p:pic>
        <p:nvPicPr>
          <p:cNvPr id="27" name="Obraz 26" descr="Obraz zawierający rysunek&#10;&#10;Opis wygenerowany automatycznie">
            <a:hlinkClick r:id="rId3"/>
            <a:extLst>
              <a:ext uri="{FF2B5EF4-FFF2-40B4-BE49-F238E27FC236}">
                <a16:creationId xmlns:a16="http://schemas.microsoft.com/office/drawing/2014/main" id="{6BD5BBA1-84F2-4494-9173-C5CB25305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050" y="8245475"/>
            <a:ext cx="244873" cy="244873"/>
          </a:xfrm>
          <a:prstGeom prst="rect">
            <a:avLst/>
          </a:prstGeom>
        </p:spPr>
      </p:pic>
      <p:pic>
        <p:nvPicPr>
          <p:cNvPr id="28" name="Obraz 27" descr="Obraz zawierający siekiera&#10;&#10;Opis wygenerowany automatycznie">
            <a:hlinkClick r:id="rId5"/>
            <a:extLst>
              <a:ext uri="{FF2B5EF4-FFF2-40B4-BE49-F238E27FC236}">
                <a16:creationId xmlns:a16="http://schemas.microsoft.com/office/drawing/2014/main" id="{DF148978-8F09-4850-9366-A736CD316C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8642804"/>
            <a:ext cx="261257" cy="212271"/>
          </a:xfrm>
          <a:prstGeom prst="rect">
            <a:avLst/>
          </a:prstGeom>
        </p:spPr>
      </p:pic>
      <p:pic>
        <p:nvPicPr>
          <p:cNvPr id="29" name="Obraz 28" descr="Obraz zawierający rysunek&#10;&#10;Opis wygenerowany automatycznie">
            <a:hlinkClick r:id="rId7"/>
            <a:extLst>
              <a:ext uri="{FF2B5EF4-FFF2-40B4-BE49-F238E27FC236}">
                <a16:creationId xmlns:a16="http://schemas.microsoft.com/office/drawing/2014/main" id="{DABE0AAB-C356-416D-806D-D675FF9CFC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9007475"/>
            <a:ext cx="261257" cy="261257"/>
          </a:xfrm>
          <a:prstGeom prst="rect">
            <a:avLst/>
          </a:prstGeom>
        </p:spPr>
      </p:pic>
      <p:pic>
        <p:nvPicPr>
          <p:cNvPr id="30" name="Obraz 29" descr="Obraz zawierający rysunek&#10;&#10;Opis wygenerowany automatycznie">
            <a:hlinkClick r:id="rId9"/>
            <a:extLst>
              <a:ext uri="{FF2B5EF4-FFF2-40B4-BE49-F238E27FC236}">
                <a16:creationId xmlns:a16="http://schemas.microsoft.com/office/drawing/2014/main" id="{4AD7FBEF-8365-42CE-A76E-C37134C390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8" y="9464675"/>
            <a:ext cx="326572" cy="228600"/>
          </a:xfrm>
          <a:prstGeom prst="rect">
            <a:avLst/>
          </a:prstGeom>
        </p:spPr>
      </p:pic>
      <p:pic>
        <p:nvPicPr>
          <p:cNvPr id="31" name="Obraz 30" descr="Obraz zawierający budynek&#10;&#10;Opis wygenerowany automatycznie">
            <a:hlinkClick r:id="rId11"/>
            <a:extLst>
              <a:ext uri="{FF2B5EF4-FFF2-40B4-BE49-F238E27FC236}">
                <a16:creationId xmlns:a16="http://schemas.microsoft.com/office/drawing/2014/main" id="{5D58C930-EFB8-40C0-BCED-FCD5BEA6C0E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9845675"/>
            <a:ext cx="228600" cy="228600"/>
          </a:xfrm>
          <a:prstGeom prst="rect">
            <a:avLst/>
          </a:prstGeom>
        </p:spPr>
      </p:pic>
      <p:pic>
        <p:nvPicPr>
          <p:cNvPr id="32" name="Obraz 31" descr="Obraz zawierający rysunek&#10;&#10;Opis wygenerowany automatycznie">
            <a:hlinkClick r:id="rId13"/>
            <a:extLst>
              <a:ext uri="{FF2B5EF4-FFF2-40B4-BE49-F238E27FC236}">
                <a16:creationId xmlns:a16="http://schemas.microsoft.com/office/drawing/2014/main" id="{910F33B3-C553-42CF-8150-D039271F8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0226675"/>
            <a:ext cx="280141" cy="27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03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egatywowy + fotografia w 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56506D-FEEC-4EDD-9EEE-1751C7022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2"/>
            <a:ext cx="4020720" cy="1673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602FC0-6A1E-4459-A36A-52FE3CCA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49" y="1158876"/>
            <a:ext cx="12432349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677F5099-5182-4792-91A6-A051F1BC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6B1B45B7-1371-4494-BE64-269DC05D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F98191BF-B6F1-42B0-A4E5-D767D9CA8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54BA32D5-9400-4E83-8CCA-95318862A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l-PL" sz="1400" dirty="0"/>
              <a:t>www.gov.pl/rrozwoj-praca-technologia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D021F9AD-0118-4D01-802D-F6FEE5E30E7E}"/>
              </a:ext>
            </a:extLst>
          </p:cNvPr>
          <p:cNvSpPr/>
          <p:nvPr userDrawn="1"/>
        </p:nvSpPr>
        <p:spPr>
          <a:xfrm flipV="1">
            <a:off x="5784850" y="9007475"/>
            <a:ext cx="2718379" cy="38100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42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raz 23">
            <a:hlinkClick r:id="rId3"/>
            <a:extLst>
              <a:ext uri="{FF2B5EF4-FFF2-40B4-BE49-F238E27FC236}">
                <a16:creationId xmlns:a16="http://schemas.microsoft.com/office/drawing/2014/main" id="{BC525C8B-C0BD-458F-92A1-A233C81A23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162" y="9911678"/>
            <a:ext cx="261257" cy="261257"/>
          </a:xfrm>
          <a:prstGeom prst="rect">
            <a:avLst/>
          </a:prstGeom>
        </p:spPr>
      </p:pic>
      <p:pic>
        <p:nvPicPr>
          <p:cNvPr id="25" name="Obraz 24">
            <a:hlinkClick r:id="rId5"/>
            <a:extLst>
              <a:ext uri="{FF2B5EF4-FFF2-40B4-BE49-F238E27FC236}">
                <a16:creationId xmlns:a16="http://schemas.microsoft.com/office/drawing/2014/main" id="{C0A7D4D0-9D49-4DD8-8DC8-C25E17478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1491" y="9945340"/>
            <a:ext cx="261256" cy="212271"/>
          </a:xfrm>
          <a:prstGeom prst="rect">
            <a:avLst/>
          </a:prstGeom>
        </p:spPr>
      </p:pic>
      <p:pic>
        <p:nvPicPr>
          <p:cNvPr id="26" name="Obraz 25">
            <a:hlinkClick r:id="rId7"/>
            <a:extLst>
              <a:ext uri="{FF2B5EF4-FFF2-40B4-BE49-F238E27FC236}">
                <a16:creationId xmlns:a16="http://schemas.microsoft.com/office/drawing/2014/main" id="{A596CFBE-4767-46CD-B59D-F2F7FEBD23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674" y="9884691"/>
            <a:ext cx="401548" cy="281084"/>
          </a:xfrm>
          <a:prstGeom prst="rect">
            <a:avLst/>
          </a:prstGeom>
        </p:spPr>
      </p:pic>
      <p:pic>
        <p:nvPicPr>
          <p:cNvPr id="27" name="Obraz 26">
            <a:hlinkClick r:id="rId9"/>
            <a:extLst>
              <a:ext uri="{FF2B5EF4-FFF2-40B4-BE49-F238E27FC236}">
                <a16:creationId xmlns:a16="http://schemas.microsoft.com/office/drawing/2014/main" id="{8D1D92D9-A72A-4C88-9141-F96165477B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95818" y="9929039"/>
            <a:ext cx="244873" cy="244873"/>
          </a:xfrm>
          <a:prstGeom prst="rect">
            <a:avLst/>
          </a:prstGeom>
        </p:spPr>
      </p:pic>
      <p:pic>
        <p:nvPicPr>
          <p:cNvPr id="28" name="Obraz 27">
            <a:hlinkClick r:id="rId11"/>
            <a:extLst>
              <a:ext uri="{FF2B5EF4-FFF2-40B4-BE49-F238E27FC236}">
                <a16:creationId xmlns:a16="http://schemas.microsoft.com/office/drawing/2014/main" id="{1A2A9A57-E362-4D1A-8C58-A18F03D81C7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224" y="9937175"/>
            <a:ext cx="228600" cy="228600"/>
          </a:xfrm>
          <a:prstGeom prst="rect">
            <a:avLst/>
          </a:prstGeom>
        </p:spPr>
      </p:pic>
      <p:pic>
        <p:nvPicPr>
          <p:cNvPr id="29" name="Obraz 28">
            <a:hlinkClick r:id="rId13"/>
            <a:extLst>
              <a:ext uri="{FF2B5EF4-FFF2-40B4-BE49-F238E27FC236}">
                <a16:creationId xmlns:a16="http://schemas.microsoft.com/office/drawing/2014/main" id="{ECDF42DF-6A2B-4522-A68A-A934389D29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152" y="9911678"/>
            <a:ext cx="280141" cy="2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2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 numCol="2" spcCol="432000"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FE4CED9-1872-477C-B462-0E01B0C7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rgbClr val="767779"/>
                </a:solidFill>
              </a:defRPr>
            </a:lvl1pPr>
          </a:lstStyle>
          <a:p>
            <a:r>
              <a:rPr lang="pl-PL" dirty="0"/>
              <a:t>www.gov.pl/mrpit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2122C-A3DF-408F-850C-316CA70223E5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ED9C0DB0-74F6-4433-B5F9-0907A48ED0EE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032F6D97-9178-428A-AB4C-CE45FB7E2150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5" name="Obraz 14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DABE0AAB-C356-416D-806D-D675FF9C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6" name="Obraz 15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F148978-8F09-4850-9366-A736CD316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17" name="Obraz 16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4AD7FBEF-8365-42CE-A76E-C37134C39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18" name="Obraz 17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6BD5BBA1-84F2-4494-9173-C5CB2530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19" name="Obraz 18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D58C930-EFB8-40C0-BCED-FCD5BEA6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10F33B3-C553-42CF-8150-D039271F8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35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pra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6324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5700" y="3521075"/>
            <a:ext cx="75184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9F42ED10-9CC8-44F9-BD61-C2E852D3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2BE20A8-4967-4E5B-AEBB-29494D58EEB2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D97C4C53-5567-4A1C-B153-EFF317FC6A86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BDA7F4E6-8997-4F3A-873B-26C9D5E3ECD3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F4537895-D5F9-460E-BD7D-78487F801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D7D6DDFF-3EDA-4878-8DBB-7C648E6DD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30258F8C-3B08-46B2-94F5-ACEB36519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89112F54-F598-44AA-AE09-E758A5E11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7042285B-468F-4E5A-8F2B-B2371272B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1D592934-1E80-4362-BD92-0C65A44BF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426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otografia po lewe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55445417-538C-4EFD-A11E-9B31B0D91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4850" y="1158875"/>
            <a:ext cx="12420600" cy="1600200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5C2820AB-AA1E-4549-A3AC-119755E06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3521075"/>
            <a:ext cx="12420600" cy="54102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8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85ABD2B4-B2ED-4788-A42C-16C75AA748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8750" y="3521075"/>
            <a:ext cx="5410200" cy="5410200"/>
          </a:xfrm>
          <a:noFill/>
        </p:spPr>
        <p:txBody>
          <a:bodyPr/>
          <a:lstStyle/>
          <a:p>
            <a:endParaRPr lang="pl-PL"/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C02A7C95-0D04-4F82-A77B-55B051347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76818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CDA2D86-9E87-4E8B-88E2-0603DEBA0519}"/>
              </a:ext>
            </a:extLst>
          </p:cNvPr>
          <p:cNvGrpSpPr/>
          <p:nvPr userDrawn="1"/>
        </p:nvGrpSpPr>
        <p:grpSpPr>
          <a:xfrm>
            <a:off x="5784850" y="9007475"/>
            <a:ext cx="5343443" cy="1183797"/>
            <a:chOff x="5784850" y="9007475"/>
            <a:chExt cx="5343442" cy="1183797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B71011DA-6639-4A92-8018-4AB5718CA833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3678A7F7-17D2-4000-9BDA-AAC445F3782C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26" name="Obraz 25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2E28505F-067C-4B2A-97DF-B7D7EB8FF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27" name="Obraz 26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781BA3EE-64D4-4137-8649-487B40FAF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8" name="Obraz 27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50DD4E4D-264D-4A26-88D0-D24F3217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9" name="Obraz 28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DC700540-AF78-4B44-951B-B994A1375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30" name="Obraz 29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05A1E914-6C72-43FA-B098-E7932ADA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1" name="Obraz 30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90A117E1-5D77-4A86-BAD1-9584A3E9A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516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cytat/wyroznie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069741BC-9898-4040-82B9-6847358830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0650" y="-60325"/>
            <a:ext cx="16687800" cy="11506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7936551" cy="1296939"/>
          </a:xfrm>
        </p:spPr>
        <p:txBody>
          <a:bodyPr lIns="0" tIns="0" rIns="0" bIns="0"/>
          <a:lstStyle>
            <a:lvl1pPr>
              <a:defRPr sz="400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533200F-B85E-4C3E-AA45-6992B4512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30" y="892263"/>
            <a:ext cx="4020720" cy="1673332"/>
          </a:xfrm>
          <a:prstGeom prst="rect">
            <a:avLst/>
          </a:prstGeom>
        </p:spPr>
      </p:pic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46F7F88F-7083-4328-8D9C-175C1AFE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8650" y="4816475"/>
            <a:ext cx="7924800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200">
                <a:solidFill>
                  <a:srgbClr val="D1163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C97FDC3-A4FE-4B4C-AB8E-51B49D86ED88}"/>
              </a:ext>
            </a:extLst>
          </p:cNvPr>
          <p:cNvSpPr txBox="1">
            <a:spLocks/>
          </p:cNvSpPr>
          <p:nvPr userDrawn="1"/>
        </p:nvSpPr>
        <p:spPr>
          <a:xfrm>
            <a:off x="12566650" y="1539876"/>
            <a:ext cx="7537449" cy="7848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pPr algn="l"/>
            <a:r>
              <a:rPr lang="pl-PL" kern="0" dirty="0"/>
              <a:t>Kliknij, aby edytować styl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ED3717E-74D3-426B-8E46-38FE64B52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6650" y="1539875"/>
            <a:ext cx="5638800" cy="7848600"/>
          </a:xfrm>
        </p:spPr>
        <p:txBody>
          <a:bodyPr anchor="ctr"/>
          <a:lstStyle>
            <a:lvl1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spcAft>
                <a:spcPts val="1200"/>
              </a:spcAft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AE380E41-8FDF-4109-BB4D-9771E2566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05" y="9943753"/>
            <a:ext cx="1600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815FFDB-4A29-4C58-99F0-F0055E8733BD}"/>
              </a:ext>
            </a:extLst>
          </p:cNvPr>
          <p:cNvGrpSpPr/>
          <p:nvPr userDrawn="1"/>
        </p:nvGrpSpPr>
        <p:grpSpPr>
          <a:xfrm>
            <a:off x="1887537" y="9007475"/>
            <a:ext cx="5343443" cy="1183797"/>
            <a:chOff x="5784850" y="9007475"/>
            <a:chExt cx="5343442" cy="1183797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8C4AE0F-F2E5-4A01-B111-69FEBB450015}"/>
                </a:ext>
              </a:extLst>
            </p:cNvPr>
            <p:cNvSpPr/>
            <p:nvPr/>
          </p:nvSpPr>
          <p:spPr>
            <a:xfrm flipV="1">
              <a:off x="5784850" y="9007475"/>
              <a:ext cx="2718378" cy="38100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042" y="0"/>
                  </a:lnTo>
                </a:path>
              </a:pathLst>
            </a:custGeom>
            <a:ln w="38100">
              <a:solidFill>
                <a:srgbClr val="D116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23727B5-E373-4CE2-A71E-9516C5F8A9AA}"/>
                </a:ext>
              </a:extLst>
            </p:cNvPr>
            <p:cNvGrpSpPr/>
            <p:nvPr/>
          </p:nvGrpSpPr>
          <p:grpSpPr>
            <a:xfrm>
              <a:off x="5795818" y="9911678"/>
              <a:ext cx="5332474" cy="279594"/>
              <a:chOff x="5795818" y="9911678"/>
              <a:chExt cx="5332474" cy="279594"/>
            </a:xfrm>
          </p:grpSpPr>
          <p:pic>
            <p:nvPicPr>
              <p:cNvPr id="18" name="Obraz 17" descr="Obraz zawierający rysunek&#10;&#10;Opis wygenerowany automatycznie">
                <a:hlinkClick r:id="rId3"/>
                <a:extLst>
                  <a:ext uri="{FF2B5EF4-FFF2-40B4-BE49-F238E27FC236}">
                    <a16:creationId xmlns:a16="http://schemas.microsoft.com/office/drawing/2014/main" id="{A1A49851-1B8F-485D-B772-36A4BFE8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161" y="9911678"/>
                <a:ext cx="261257" cy="261257"/>
              </a:xfrm>
              <a:prstGeom prst="rect">
                <a:avLst/>
              </a:prstGeom>
            </p:spPr>
          </p:pic>
          <p:pic>
            <p:nvPicPr>
              <p:cNvPr id="19" name="Obraz 18" descr="Obraz zawierający siekiera&#10;&#10;Opis wygenerowany automatycznie">
                <a:hlinkClick r:id="rId5"/>
                <a:extLst>
                  <a:ext uri="{FF2B5EF4-FFF2-40B4-BE49-F238E27FC236}">
                    <a16:creationId xmlns:a16="http://schemas.microsoft.com/office/drawing/2014/main" id="{6473B43A-85E1-4B47-B88D-C7EA9266D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491" y="9945340"/>
                <a:ext cx="261257" cy="212271"/>
              </a:xfrm>
              <a:prstGeom prst="rect">
                <a:avLst/>
              </a:prstGeom>
            </p:spPr>
          </p:pic>
          <p:pic>
            <p:nvPicPr>
              <p:cNvPr id="20" name="Obraz 19" descr="Obraz zawierający rysunek&#10;&#10;Opis wygenerowany automatycznie">
                <a:hlinkClick r:id="rId7"/>
                <a:extLst>
                  <a:ext uri="{FF2B5EF4-FFF2-40B4-BE49-F238E27FC236}">
                    <a16:creationId xmlns:a16="http://schemas.microsoft.com/office/drawing/2014/main" id="{B0A44765-8252-4BA9-B385-D4CA0190D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8650" y="9937175"/>
                <a:ext cx="326572" cy="2286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rysunek&#10;&#10;Opis wygenerowany automatycznie">
                <a:hlinkClick r:id="rId9"/>
                <a:extLst>
                  <a:ext uri="{FF2B5EF4-FFF2-40B4-BE49-F238E27FC236}">
                    <a16:creationId xmlns:a16="http://schemas.microsoft.com/office/drawing/2014/main" id="{2B2BA3AC-7B48-442D-AA02-6128912FE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795818" y="9929039"/>
                <a:ext cx="244873" cy="244873"/>
              </a:xfrm>
              <a:prstGeom prst="rect">
                <a:avLst/>
              </a:prstGeom>
            </p:spPr>
          </p:pic>
          <p:pic>
            <p:nvPicPr>
              <p:cNvPr id="22" name="Obraz 21" descr="Obraz zawierający budynek&#10;&#10;Opis wygenerowany automatycznie">
                <a:hlinkClick r:id="rId11"/>
                <a:extLst>
                  <a:ext uri="{FF2B5EF4-FFF2-40B4-BE49-F238E27FC236}">
                    <a16:creationId xmlns:a16="http://schemas.microsoft.com/office/drawing/2014/main" id="{57DAD9DA-1737-4A91-ABBD-768D7FB32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6223" y="993717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3" name="Obraz 22" descr="Obraz zawierający rysunek&#10;&#10;Opis wygenerowany automatycznie">
                <a:hlinkClick r:id="rId13"/>
                <a:extLst>
                  <a:ext uri="{FF2B5EF4-FFF2-40B4-BE49-F238E27FC236}">
                    <a16:creationId xmlns:a16="http://schemas.microsoft.com/office/drawing/2014/main" id="{333226CB-DB3F-45EB-9FDC-BE085851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151" y="9911678"/>
                <a:ext cx="280141" cy="279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773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99" y="2757536"/>
            <a:ext cx="16330300" cy="763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950" b="0" i="0">
                <a:solidFill>
                  <a:srgbClr val="757779"/>
                </a:solidFill>
                <a:latin typeface="Lato"/>
                <a:cs typeface="Lat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899" y="4066183"/>
            <a:ext cx="16330300" cy="47888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624050" y="9911906"/>
            <a:ext cx="16119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7677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05251" y="9911906"/>
            <a:ext cx="1611948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950" b="0" i="0">
                <a:solidFill>
                  <a:srgbClr val="767779"/>
                </a:solidFill>
                <a:latin typeface="Lato"/>
                <a:cs typeface="Lato"/>
              </a:defRPr>
            </a:lvl1pPr>
          </a:lstStyle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‹#›</a:t>
            </a:fld>
            <a:endParaRPr lang="pl-PL"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78" r:id="rId4"/>
    <p:sldLayoutId id="2147483670" r:id="rId5"/>
    <p:sldLayoutId id="2147483676" r:id="rId6"/>
    <p:sldLayoutId id="2147483677" r:id="rId7"/>
    <p:sldLayoutId id="2147483669" r:id="rId8"/>
    <p:sldLayoutId id="2147483675" r:id="rId9"/>
    <p:sldLayoutId id="2147483663" r:id="rId10"/>
    <p:sldLayoutId id="2147483673" r:id="rId11"/>
    <p:sldLayoutId id="2147483674" r:id="rId12"/>
    <p:sldLayoutId id="2147483666" r:id="rId13"/>
    <p:sldLayoutId id="2147483672" r:id="rId14"/>
    <p:sldLayoutId id="2147483664" r:id="rId15"/>
    <p:sldLayoutId id="2147483665" r:id="rId16"/>
  </p:sldLayoutIdLst>
  <p:hf hdr="0" dt="0"/>
  <p:txStyles>
    <p:titleStyle>
      <a:lvl1pPr>
        <a:defRPr sz="5400" baseline="0">
          <a:noFill/>
          <a:latin typeface="+mj-lt"/>
          <a:ea typeface="+mj-ea"/>
          <a:cs typeface="+mj-cs"/>
        </a:defRPr>
      </a:lvl1pPr>
    </p:titleStyle>
    <p:bodyStyle>
      <a:lvl1pPr marL="0" algn="l">
        <a:lnSpc>
          <a:spcPct val="150000"/>
        </a:lnSpc>
        <a:defRPr sz="36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38" userDrawn="1">
          <p15:clr>
            <a:srgbClr val="F26B43"/>
          </p15:clr>
        </p15:guide>
        <p15:guide id="2" orient="horz" pos="5626" userDrawn="1">
          <p15:clr>
            <a:srgbClr val="F26B43"/>
          </p15:clr>
        </p15:guide>
        <p15:guide id="3" pos="1196" userDrawn="1">
          <p15:clr>
            <a:srgbClr val="F26B43"/>
          </p15:clr>
        </p15:guide>
        <p15:guide id="4" pos="6332" userDrawn="1">
          <p15:clr>
            <a:srgbClr val="F26B43"/>
          </p15:clr>
        </p15:guide>
        <p15:guide id="5" pos="11468" userDrawn="1">
          <p15:clr>
            <a:srgbClr val="F26B43"/>
          </p15:clr>
        </p15:guide>
        <p15:guide id="6" orient="horz" pos="2218" userDrawn="1">
          <p15:clr>
            <a:srgbClr val="F26B43"/>
          </p15:clr>
        </p15:guide>
        <p15:guide id="7" orient="horz" pos="2554" userDrawn="1">
          <p15:clr>
            <a:srgbClr val="F26B43"/>
          </p15:clr>
        </p15:guide>
        <p15:guide id="8" orient="horz" pos="6250" userDrawn="1">
          <p15:clr>
            <a:srgbClr val="F26B43"/>
          </p15:clr>
        </p15:guide>
        <p15:guide id="9" pos="1052" userDrawn="1">
          <p15:clr>
            <a:srgbClr val="F26B43"/>
          </p15:clr>
        </p15:guide>
        <p15:guide id="10" orient="horz" pos="826" userDrawn="1">
          <p15:clr>
            <a:srgbClr val="F26B43"/>
          </p15:clr>
        </p15:guide>
        <p15:guide id="11" pos="8924" userDrawn="1">
          <p15:clr>
            <a:srgbClr val="F26B43"/>
          </p15:clr>
        </p15:guide>
        <p15:guide id="12" pos="3788" userDrawn="1">
          <p15:clr>
            <a:srgbClr val="F26B43"/>
          </p15:clr>
        </p15:guide>
        <p15:guide id="13" pos="7628" userDrawn="1">
          <p15:clr>
            <a:srgbClr val="F26B43"/>
          </p15:clr>
        </p15:guide>
        <p15:guide id="14" pos="6188" userDrawn="1">
          <p15:clr>
            <a:srgbClr val="F26B43"/>
          </p15:clr>
        </p15:guide>
        <p15:guide id="15" pos="7772" userDrawn="1">
          <p15:clr>
            <a:srgbClr val="F26B43"/>
          </p15:clr>
        </p15:guide>
        <p15:guide id="16" pos="6476" userDrawn="1">
          <p15:clr>
            <a:srgbClr val="F26B43"/>
          </p15:clr>
        </p15:guide>
        <p15:guide id="17" pos="7916" userDrawn="1">
          <p15:clr>
            <a:srgbClr val="F26B43"/>
          </p15:clr>
        </p15:guide>
        <p15:guide id="18" pos="3932" userDrawn="1">
          <p15:clr>
            <a:srgbClr val="F26B43"/>
          </p15:clr>
        </p15:guide>
        <p15:guide id="19" pos="3644" userDrawn="1">
          <p15:clr>
            <a:srgbClr val="F26B43"/>
          </p15:clr>
        </p15:guide>
        <p15:guide id="20" pos="9068" userDrawn="1">
          <p15:clr>
            <a:srgbClr val="F26B43"/>
          </p15:clr>
        </p15:guide>
        <p15:guide id="21" pos="9212" userDrawn="1">
          <p15:clr>
            <a:srgbClr val="F26B43"/>
          </p15:clr>
        </p15:guide>
        <p15:guide id="22" orient="horz" pos="3034" userDrawn="1">
          <p15:clr>
            <a:srgbClr val="F26B43"/>
          </p15:clr>
        </p15:guide>
        <p15:guide id="23" orient="horz" pos="7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ukasz.Marciniak@mrpit.gov.p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027105A3-BA6F-41E5-8F95-116B5654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7586" y="4118767"/>
            <a:ext cx="14287863" cy="2089821"/>
          </a:xfrm>
        </p:spPr>
        <p:txBody>
          <a:bodyPr>
            <a:normAutofit/>
          </a:bodyPr>
          <a:lstStyle/>
          <a:p>
            <a:pPr algn="l"/>
            <a:r>
              <a:rPr lang="pl-PL" sz="5400" dirty="0">
                <a:effectLst/>
                <a:latin typeface="+mj-lt"/>
                <a:ea typeface="Calibri" panose="020F0502020204030204" pitchFamily="34" charset="0"/>
              </a:rPr>
              <a:t>Reforma systemu planowania przestrzennego - - nowelizacja ustawy o rewitalizacji</a:t>
            </a:r>
            <a:endParaRPr lang="pl-PL" sz="5400" dirty="0">
              <a:latin typeface="+mj-lt"/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884A760C-DA0A-45A0-9648-93ABDBC2CAD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917585" y="6333236"/>
            <a:ext cx="14299614" cy="2827337"/>
          </a:xfrm>
        </p:spPr>
        <p:txBody>
          <a:bodyPr/>
          <a:lstStyle/>
          <a:p>
            <a:r>
              <a:rPr lang="pl-PL" sz="4000" dirty="0"/>
              <a:t>Departament Planowania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3672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10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6459200" cy="54102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dirty="0"/>
              <a:t>zasadność opiniowania uchwał delimitacyjnych przez zarządy województw (a</a:t>
            </a:r>
            <a:r>
              <a:rPr lang="pl-PL" sz="3200" dirty="0"/>
              <a:t>rt. 11 ust 3)</a:t>
            </a:r>
          </a:p>
          <a:p>
            <a:pPr marL="457200" indent="-457200">
              <a:buFontTx/>
              <a:buChar char="-"/>
            </a:pPr>
            <a:r>
              <a:rPr lang="pl-PL" dirty="0"/>
              <a:t>SSR na części obszaru rewitalizacji (art. 25)</a:t>
            </a:r>
            <a:br>
              <a:rPr lang="pl-PL" dirty="0"/>
            </a:br>
            <a:endParaRPr lang="pl-PL" dirty="0"/>
          </a:p>
          <a:p>
            <a:endParaRPr lang="pl-PL" sz="3200" dirty="0"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17FDCFE4-23E9-410D-9AD5-895415D65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9518" y="9949088"/>
            <a:ext cx="79074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rgbClr val="D11632"/>
                </a:solidFill>
              </a:defRPr>
            </a:lvl1pPr>
          </a:lstStyle>
          <a:p>
            <a:r>
              <a:rPr lang="pl-PL" sz="1400" dirty="0">
                <a:solidFill>
                  <a:srgbClr val="767779"/>
                </a:solidFill>
              </a:rPr>
              <a:t>www.gov.pl/mrpit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013" y="9753598"/>
            <a:ext cx="17273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WYBRANE UWAGI </a:t>
            </a:r>
            <a:br>
              <a:rPr lang="pl-PL" sz="3200" dirty="0"/>
            </a:br>
            <a:r>
              <a:rPr lang="pl-PL" sz="3200" dirty="0"/>
              <a:t>(w trakcie rozpatrywania)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CA8329-B203-2768-E662-DA84804C1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6" t="51929" r="10416" b="35720"/>
          <a:stretch/>
        </p:blipFill>
        <p:spPr>
          <a:xfrm>
            <a:off x="5441950" y="9753598"/>
            <a:ext cx="8376382" cy="6938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EFAC28D-F958-51AB-DA18-616AB83E4F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6" t="51929" r="10415" b="37277"/>
          <a:stretch/>
        </p:blipFill>
        <p:spPr>
          <a:xfrm>
            <a:off x="5433060" y="9753598"/>
            <a:ext cx="8385272" cy="606425"/>
          </a:xfrm>
          <a:prstGeom prst="rect">
            <a:avLst/>
          </a:prstGeom>
        </p:spPr>
      </p:pic>
      <p:sp>
        <p:nvSpPr>
          <p:cNvPr id="10" name="Holder 4">
            <a:extLst>
              <a:ext uri="{FF2B5EF4-FFF2-40B4-BE49-F238E27FC236}">
                <a16:creationId xmlns:a16="http://schemas.microsoft.com/office/drawing/2014/main" id="{2FD3831A-EAC0-01F6-21DD-612DBEC80D63}"/>
              </a:ext>
            </a:extLst>
          </p:cNvPr>
          <p:cNvSpPr txBox="1">
            <a:spLocks/>
          </p:cNvSpPr>
          <p:nvPr/>
        </p:nvSpPr>
        <p:spPr>
          <a:xfrm>
            <a:off x="5931563" y="10042753"/>
            <a:ext cx="172731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>
                <a:solidFill>
                  <a:srgbClr val="767779"/>
                </a:solidFill>
              </a:rPr>
              <a:t>www.gov.pl/mrit </a:t>
            </a:r>
            <a:endParaRPr lang="pl-PL" sz="1400" dirty="0">
              <a:solidFill>
                <a:srgbClr val="76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2B81CA7-5631-434F-AEA5-34108E64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450" y="2835275"/>
            <a:ext cx="16330300" cy="6173739"/>
          </a:xfrm>
        </p:spPr>
        <p:txBody>
          <a:bodyPr/>
          <a:lstStyle/>
          <a:p>
            <a:pPr algn="l"/>
            <a:r>
              <a:rPr lang="pl-PL" dirty="0"/>
              <a:t>Wsparcie rewitalizacji w ramach</a:t>
            </a:r>
            <a:br>
              <a:rPr lang="pl-PL" dirty="0"/>
            </a:br>
            <a:r>
              <a:rPr lang="pl-PL" dirty="0"/>
              <a:t>Krajowego Planu Odbudowy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B2C1E8F-4E19-4769-B62F-22761210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80"/>
              </a:spcBef>
            </a:pPr>
            <a:fld id="{81D60167-4931-47E6-BA6A-407CBD079E47}" type="slidenum">
              <a:rPr lang="pl-PL" spc="10" smtClean="0"/>
              <a:pPr marL="38100">
                <a:spcBef>
                  <a:spcPts val="80"/>
                </a:spcBef>
              </a:pPr>
              <a:t>11</a:t>
            </a:fld>
            <a:endParaRPr lang="pl-PL" spc="1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55B4BD8-E93A-4A6C-857C-AB471468B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5850" y="9943753"/>
            <a:ext cx="1600200" cy="215444"/>
          </a:xfrm>
          <a:prstGeom prst="rect">
            <a:avLst/>
          </a:prstGeom>
        </p:spPr>
        <p:txBody>
          <a:bodyPr/>
          <a:lstStyle/>
          <a:p>
            <a:r>
              <a:rPr lang="pl-PL" sz="1400" dirty="0"/>
              <a:t>www.gov.pl/mrpit </a:t>
            </a:r>
          </a:p>
        </p:txBody>
      </p:sp>
    </p:spTree>
    <p:extLst>
      <p:ext uri="{BB962C8B-B14F-4D97-AF65-F5344CB8AC3E}">
        <p14:creationId xmlns:p14="http://schemas.microsoft.com/office/powerpoint/2010/main" val="285094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Wsparcie rewitalizacji w KPO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12</a:t>
            </a:fld>
            <a:endParaRPr lang="pl-PL" spc="10"/>
          </a:p>
        </p:txBody>
      </p:sp>
      <p:sp>
        <p:nvSpPr>
          <p:cNvPr id="10" name="Symbol zastępczy tekstu 13">
            <a:extLst>
              <a:ext uri="{FF2B5EF4-FFF2-40B4-BE49-F238E27FC236}">
                <a16:creationId xmlns:a16="http://schemas.microsoft.com/office/drawing/2014/main" id="{52047422-A26F-6AB9-F26C-08BF4969A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0650" y="4892675"/>
            <a:ext cx="6096000" cy="54102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dirty="0"/>
              <a:t>częściowa r</a:t>
            </a:r>
            <a:r>
              <a:rPr lang="pl-PL" sz="3200" dirty="0"/>
              <a:t>efundacja GPR </a:t>
            </a:r>
            <a:br>
              <a:rPr lang="pl-PL" sz="3200" dirty="0"/>
            </a:br>
            <a:r>
              <a:rPr lang="pl-PL" sz="3200" dirty="0"/>
              <a:t>za pośrednictwem urzędów marszałkowskich</a:t>
            </a:r>
          </a:p>
          <a:p>
            <a:pPr marL="457200" indent="-457200">
              <a:buFontTx/>
              <a:buChar char="-"/>
            </a:pPr>
            <a:r>
              <a:rPr lang="pl-PL" dirty="0"/>
              <a:t>kwalifikacja </a:t>
            </a:r>
            <a:r>
              <a:rPr lang="pl-PL" dirty="0" err="1"/>
              <a:t>GPRów</a:t>
            </a:r>
            <a:r>
              <a:rPr lang="pl-PL" dirty="0"/>
              <a:t> sporządzonych od 2020 r.</a:t>
            </a:r>
          </a:p>
          <a:p>
            <a:pPr marL="457200" indent="-457200">
              <a:buFontTx/>
              <a:buChar char="-"/>
            </a:pPr>
            <a:r>
              <a:rPr lang="pl-PL" dirty="0"/>
              <a:t>k</a:t>
            </a:r>
            <a:r>
              <a:rPr lang="pl-PL" sz="3200" dirty="0"/>
              <a:t>olejność zgłoszeń</a:t>
            </a:r>
          </a:p>
          <a:p>
            <a:pPr marL="457200" indent="-457200">
              <a:buFontTx/>
              <a:buChar char="-"/>
            </a:pPr>
            <a:r>
              <a:rPr lang="pl-PL" dirty="0"/>
              <a:t>wysokość refundacji</a:t>
            </a:r>
            <a:endParaRPr lang="pl-PL" sz="32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63B50C1-84DD-AF31-237A-481604D6CE31}"/>
              </a:ext>
            </a:extLst>
          </p:cNvPr>
          <p:cNvSpPr/>
          <p:nvPr/>
        </p:nvSpPr>
        <p:spPr>
          <a:xfrm>
            <a:off x="2660650" y="3015574"/>
            <a:ext cx="63246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REFORMA PLANOWANIA</a:t>
            </a:r>
          </a:p>
        </p:txBody>
      </p:sp>
      <p:sp>
        <p:nvSpPr>
          <p:cNvPr id="15" name="Symbol zastępczy tekstu 13">
            <a:extLst>
              <a:ext uri="{FF2B5EF4-FFF2-40B4-BE49-F238E27FC236}">
                <a16:creationId xmlns:a16="http://schemas.microsoft.com/office/drawing/2014/main" id="{DA529652-4778-36BE-AA3E-BBC9221DB550}"/>
              </a:ext>
            </a:extLst>
          </p:cNvPr>
          <p:cNvSpPr txBox="1">
            <a:spLocks/>
          </p:cNvSpPr>
          <p:nvPr/>
        </p:nvSpPr>
        <p:spPr>
          <a:xfrm>
            <a:off x="9664700" y="4908550"/>
            <a:ext cx="6096000" cy="541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algn="l">
              <a:lnSpc>
                <a:spcPct val="100000"/>
              </a:lnSpc>
              <a:spcAft>
                <a:spcPts val="1200"/>
              </a:spcAft>
              <a:defRPr sz="3200" b="0" i="0">
                <a:solidFill>
                  <a:srgbClr val="D11632"/>
                </a:solidFill>
                <a:latin typeface="+mn-lt"/>
                <a:ea typeface="+mn-ea"/>
                <a:cs typeface="+mn-cs"/>
              </a:defRPr>
            </a:lvl1pPr>
            <a:lvl2pPr marL="457200">
              <a:lnSpc>
                <a:spcPct val="100000"/>
              </a:lnSpc>
              <a:spcAft>
                <a:spcPts val="1200"/>
              </a:spcAft>
              <a:defRPr sz="2400">
                <a:latin typeface="+mn-lt"/>
                <a:ea typeface="+mn-ea"/>
                <a:cs typeface="+mn-cs"/>
              </a:defRPr>
            </a:lvl2pPr>
            <a:lvl3pPr marL="914400">
              <a:lnSpc>
                <a:spcPct val="100000"/>
              </a:lnSpc>
              <a:spcAft>
                <a:spcPts val="1200"/>
              </a:spcAft>
              <a:defRPr sz="2000">
                <a:latin typeface="+mn-lt"/>
                <a:ea typeface="+mn-ea"/>
                <a:cs typeface="+mn-cs"/>
              </a:defRPr>
            </a:lvl3pPr>
            <a:lvl4pPr marL="1371600">
              <a:lnSpc>
                <a:spcPct val="100000"/>
              </a:lnSpc>
              <a:spcAft>
                <a:spcPts val="1200"/>
              </a:spcAft>
              <a:defRPr>
                <a:latin typeface="+mn-lt"/>
                <a:ea typeface="+mn-ea"/>
                <a:cs typeface="+mn-cs"/>
              </a:defRPr>
            </a:lvl4pPr>
            <a:lvl5pPr marL="1828800">
              <a:lnSpc>
                <a:spcPct val="100000"/>
              </a:lnSpc>
              <a:spcAft>
                <a:spcPts val="1200"/>
              </a:spcAft>
              <a:defRPr sz="14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pl-PL" kern="0" dirty="0"/>
              <a:t>środki zwrotne</a:t>
            </a:r>
          </a:p>
          <a:p>
            <a:pPr marL="457200" indent="-457200">
              <a:buFontTx/>
              <a:buChar char="-"/>
            </a:pPr>
            <a:r>
              <a:rPr lang="pl-PL" kern="0" dirty="0"/>
              <a:t>twarde projekty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CF0353B-4C4E-9869-7F03-5653960BF627}"/>
              </a:ext>
            </a:extLst>
          </p:cNvPr>
          <p:cNvSpPr/>
          <p:nvPr/>
        </p:nvSpPr>
        <p:spPr>
          <a:xfrm>
            <a:off x="9664699" y="3031449"/>
            <a:ext cx="6940551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ZIELONA TRANSFORMACJA MIAST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671FD59-DAFE-8E5D-4D09-BA2BE344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13</a:t>
            </a:fld>
            <a:endParaRPr lang="pl-PL" spc="1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6342196-BD6F-1FD7-9BE8-3A2A640C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Kontakt</a:t>
            </a:r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A4207B57-002C-A387-6F60-A80248F72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850" y="4120347"/>
            <a:ext cx="8458200" cy="5410200"/>
          </a:xfrm>
        </p:spPr>
        <p:txBody>
          <a:bodyPr/>
          <a:lstStyle/>
          <a:p>
            <a:r>
              <a:rPr lang="pl-PL" dirty="0"/>
              <a:t>Michał Ciesielski</a:t>
            </a:r>
          </a:p>
          <a:p>
            <a:pPr lvl="1"/>
            <a:r>
              <a:rPr lang="pl-PL" dirty="0"/>
              <a:t>Departament Planowania Przestrzennego </a:t>
            </a:r>
            <a:r>
              <a:rPr lang="pl-PL" dirty="0" err="1"/>
              <a:t>MRiT</a:t>
            </a:r>
            <a:endParaRPr lang="pl-PL" dirty="0"/>
          </a:p>
          <a:p>
            <a:pPr lvl="1"/>
            <a:r>
              <a:rPr lang="pl-PL" dirty="0"/>
              <a:t>e-mail: </a:t>
            </a:r>
            <a:r>
              <a:rPr lang="pl-PL" dirty="0">
                <a:solidFill>
                  <a:srgbClr val="FF0000"/>
                </a:solidFill>
              </a:rPr>
              <a:t>m</a:t>
            </a: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pl-PL" dirty="0">
                <a:solidFill>
                  <a:srgbClr val="D116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ciesielski@mrit.gov.pl</a:t>
            </a: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66D45E9-B23D-9B66-0C5F-3BFB1BEAC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Harmonogram prac nad zmianami w systemie planowania przestrzennego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2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0650" y="4256652"/>
            <a:ext cx="5562600" cy="5410200"/>
          </a:xfrm>
        </p:spPr>
        <p:txBody>
          <a:bodyPr/>
          <a:lstStyle/>
          <a:p>
            <a:r>
              <a:rPr lang="pl-PL" sz="3200" dirty="0"/>
              <a:t>12.2021</a:t>
            </a:r>
            <a:br>
              <a:rPr lang="pl-PL" sz="3200" dirty="0"/>
            </a:br>
            <a:r>
              <a:rPr lang="pl-PL" sz="3200" dirty="0" err="1"/>
              <a:t>prekonsultacje</a:t>
            </a:r>
            <a:r>
              <a:rPr lang="pl-PL" sz="3200" dirty="0"/>
              <a:t> projektu</a:t>
            </a:r>
            <a:br>
              <a:rPr lang="pl-PL" dirty="0"/>
            </a:br>
            <a:br>
              <a:rPr lang="pl-PL" dirty="0"/>
            </a:br>
            <a:r>
              <a:rPr lang="pl-PL" dirty="0"/>
              <a:t>04-05.2022</a:t>
            </a:r>
            <a:br>
              <a:rPr lang="pl-PL" dirty="0"/>
            </a:br>
            <a:r>
              <a:rPr lang="pl-PL" dirty="0"/>
              <a:t>konsultacje publiczne</a:t>
            </a:r>
            <a:br>
              <a:rPr lang="pl-PL" dirty="0"/>
            </a:br>
            <a:endParaRPr lang="pl-PL"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78B000DB-C422-7E6C-27EF-AE77A0FB2B9B}"/>
              </a:ext>
            </a:extLst>
          </p:cNvPr>
          <p:cNvSpPr/>
          <p:nvPr/>
        </p:nvSpPr>
        <p:spPr>
          <a:xfrm>
            <a:off x="2660650" y="2894001"/>
            <a:ext cx="6500808" cy="160019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/>
              <a:t>zrealizowane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2C4D00-A124-FFDE-A8E9-4DC1AFFCD9FF}"/>
              </a:ext>
            </a:extLst>
          </p:cNvPr>
          <p:cNvGrpSpPr/>
          <p:nvPr/>
        </p:nvGrpSpPr>
        <p:grpSpPr>
          <a:xfrm>
            <a:off x="7364416" y="3573426"/>
            <a:ext cx="8402633" cy="6700088"/>
            <a:chOff x="7364416" y="3573426"/>
            <a:chExt cx="8402633" cy="6700088"/>
          </a:xfrm>
        </p:grpSpPr>
        <p:sp>
          <p:nvSpPr>
            <p:cNvPr id="10" name="Strzałka: w prawo 9">
              <a:extLst>
                <a:ext uri="{FF2B5EF4-FFF2-40B4-BE49-F238E27FC236}">
                  <a16:creationId xmlns:a16="http://schemas.microsoft.com/office/drawing/2014/main" id="{66ED3234-630E-5EF1-FB23-0E12901328D5}"/>
                </a:ext>
              </a:extLst>
            </p:cNvPr>
            <p:cNvSpPr/>
            <p:nvPr/>
          </p:nvSpPr>
          <p:spPr>
            <a:xfrm>
              <a:off x="7364416" y="3573426"/>
              <a:ext cx="8402633" cy="1600199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400" dirty="0"/>
                <a:t>planowane</a:t>
              </a:r>
            </a:p>
          </p:txBody>
        </p:sp>
        <p:sp>
          <p:nvSpPr>
            <p:cNvPr id="12" name="Symbol zastępczy tekstu 13">
              <a:extLst>
                <a:ext uri="{FF2B5EF4-FFF2-40B4-BE49-F238E27FC236}">
                  <a16:creationId xmlns:a16="http://schemas.microsoft.com/office/drawing/2014/main" id="{B00277D6-F0A7-D21B-839D-4A059BB66146}"/>
                </a:ext>
              </a:extLst>
            </p:cNvPr>
            <p:cNvSpPr txBox="1">
              <a:spLocks/>
            </p:cNvSpPr>
            <p:nvPr/>
          </p:nvSpPr>
          <p:spPr>
            <a:xfrm>
              <a:off x="8912226" y="4863314"/>
              <a:ext cx="5562600" cy="54102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 algn="l">
                <a:lnSpc>
                  <a:spcPct val="100000"/>
                </a:lnSpc>
                <a:spcAft>
                  <a:spcPts val="1200"/>
                </a:spcAft>
                <a:defRPr sz="3200" b="0" i="0">
                  <a:solidFill>
                    <a:srgbClr val="D11632"/>
                  </a:solidFill>
                  <a:latin typeface="+mn-lt"/>
                  <a:ea typeface="+mn-ea"/>
                  <a:cs typeface="+mn-cs"/>
                </a:defRPr>
              </a:lvl1pPr>
              <a:lvl2pPr marL="457200">
                <a:lnSpc>
                  <a:spcPct val="100000"/>
                </a:lnSpc>
                <a:spcAft>
                  <a:spcPts val="1200"/>
                </a:spcAft>
                <a:defRPr sz="2400">
                  <a:latin typeface="+mn-lt"/>
                  <a:ea typeface="+mn-ea"/>
                  <a:cs typeface="+mn-cs"/>
                </a:defRPr>
              </a:lvl2pPr>
              <a:lvl3pPr marL="914400">
                <a:lnSpc>
                  <a:spcPct val="100000"/>
                </a:lnSpc>
                <a:spcAft>
                  <a:spcPts val="1200"/>
                </a:spcAft>
                <a:defRPr sz="2000">
                  <a:latin typeface="+mn-lt"/>
                  <a:ea typeface="+mn-ea"/>
                  <a:cs typeface="+mn-cs"/>
                </a:defRPr>
              </a:lvl3pPr>
              <a:lvl4pPr marL="1371600">
                <a:lnSpc>
                  <a:spcPct val="100000"/>
                </a:lnSpc>
                <a:spcAft>
                  <a:spcPts val="1200"/>
                </a:spcAft>
                <a:defRPr>
                  <a:latin typeface="+mn-lt"/>
                  <a:ea typeface="+mn-ea"/>
                  <a:cs typeface="+mn-cs"/>
                </a:defRPr>
              </a:lvl4pPr>
              <a:lvl5pPr marL="1828800">
                <a:lnSpc>
                  <a:spcPct val="100000"/>
                </a:lnSpc>
                <a:spcAft>
                  <a:spcPts val="1200"/>
                </a:spcAft>
                <a:defRPr sz="1400"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kern="0" dirty="0"/>
                <a:t>przełom 2022/2023</a:t>
              </a:r>
              <a:br>
                <a:rPr lang="pl-PL" kern="0" dirty="0"/>
              </a:br>
              <a:r>
                <a:rPr lang="pl-PL" kern="0" dirty="0"/>
                <a:t>wejście w życie ustawy</a:t>
              </a:r>
              <a:br>
                <a:rPr lang="pl-PL" kern="0" dirty="0"/>
              </a:br>
              <a:br>
                <a:rPr lang="pl-PL" kern="0" dirty="0"/>
              </a:br>
              <a:r>
                <a:rPr lang="pl-PL" kern="0" dirty="0"/>
                <a:t>01.2026</a:t>
              </a:r>
              <a:br>
                <a:rPr lang="pl-PL" kern="0" dirty="0"/>
              </a:br>
              <a:r>
                <a:rPr lang="pl-PL" kern="0" dirty="0"/>
                <a:t>wejście w życie części przepisów</a:t>
              </a:r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B5794771-D86C-1C51-16FE-A01D5DE4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3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5316200" cy="5410200"/>
          </a:xfrm>
        </p:spPr>
        <p:txBody>
          <a:bodyPr/>
          <a:lstStyle/>
          <a:p>
            <a:r>
              <a:rPr lang="pl-PL" sz="3200" dirty="0"/>
              <a:t>INTERESARIUSZE (art. 2)</a:t>
            </a:r>
            <a:br>
              <a:rPr lang="pl-PL" sz="3200" dirty="0"/>
            </a:br>
            <a:r>
              <a:rPr lang="pl-PL" sz="3200" dirty="0"/>
              <a:t>- poszerzenie katalogu interesariuszy rewitalizacji</a:t>
            </a:r>
            <a:br>
              <a:rPr lang="pl-PL" dirty="0"/>
            </a:br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 ustawy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254697A-D700-7BF0-93CC-349B5F1D7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4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5316200" cy="5410200"/>
          </a:xfrm>
        </p:spPr>
        <p:txBody>
          <a:bodyPr/>
          <a:lstStyle/>
          <a:p>
            <a:r>
              <a:rPr lang="pl-PL" dirty="0"/>
              <a:t>KONSULTACJE SPOŁECZNE (art. 6) </a:t>
            </a:r>
            <a:br>
              <a:rPr lang="pl-PL" dirty="0"/>
            </a:br>
            <a:r>
              <a:rPr lang="pl-PL" dirty="0"/>
              <a:t>- termin ogłoszenia o konsultacjach</a:t>
            </a:r>
            <a:br>
              <a:rPr lang="pl-PL" dirty="0"/>
            </a:br>
            <a:r>
              <a:rPr lang="pl-PL" dirty="0"/>
              <a:t>- wydłużenie terminu składania uwag</a:t>
            </a:r>
            <a:br>
              <a:rPr lang="pl-PL" dirty="0"/>
            </a:br>
            <a:r>
              <a:rPr lang="pl-PL" dirty="0"/>
              <a:t>- formy konsultacji wymagające interakcji w środku okresu trwania konsultacji </a:t>
            </a:r>
            <a:br>
              <a:rPr lang="pl-PL" dirty="0"/>
            </a:br>
            <a:r>
              <a:rPr lang="pl-PL" dirty="0"/>
              <a:t>- raport z konsultacji w rejestrze urbanistycznym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/>
              <a:t>- zasady dotyczące Komitetu Rewitalizacji - przed uchwaleniem GPR (art. 7)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pl-PL" dirty="0">
                <a:solidFill>
                  <a:schemeClr val="bg1">
                    <a:lumMod val="65000"/>
                  </a:schemeClr>
                </a:solidFill>
              </a:rPr>
            </a:b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br>
              <a:rPr lang="pl-PL" dirty="0"/>
            </a:br>
            <a:endParaRPr lang="pl-PL" dirty="0"/>
          </a:p>
          <a:p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D477FC5-03B5-9805-1789-A34959F5B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5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5316200" cy="5410200"/>
          </a:xfrm>
        </p:spPr>
        <p:txBody>
          <a:bodyPr/>
          <a:lstStyle/>
          <a:p>
            <a:r>
              <a:rPr lang="pl-PL" dirty="0"/>
              <a:t>UCHWAŁY DELIMITACYJNE </a:t>
            </a:r>
            <a:br>
              <a:rPr lang="pl-PL" dirty="0"/>
            </a:br>
            <a:r>
              <a:rPr lang="pl-PL" dirty="0"/>
              <a:t>obszar zdegradowany i obszar rewitalizacji (art. 11)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opiniowanie uchwał delimitacyjnych przez zarząd województwa</a:t>
            </a:r>
            <a:br>
              <a:rPr lang="pl-PL" dirty="0"/>
            </a:br>
            <a:r>
              <a:rPr lang="pl-PL" dirty="0"/>
              <a:t>- prawo pierwokupu wszystkich lub określonych nieruchomości</a:t>
            </a:r>
            <a:br>
              <a:rPr lang="pl-PL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pl-PL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pl-PL" dirty="0"/>
            </a:br>
            <a:endParaRPr lang="pl-PL" dirty="0"/>
          </a:p>
          <a:p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00C2EF2-92D1-1713-8446-D5DEB0434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6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6764000" cy="5410200"/>
          </a:xfrm>
        </p:spPr>
        <p:txBody>
          <a:bodyPr/>
          <a:lstStyle/>
          <a:p>
            <a:r>
              <a:rPr lang="pl-PL" dirty="0"/>
              <a:t>ZAWARTOŚĆ GPR (art. 15)</a:t>
            </a:r>
            <a:br>
              <a:rPr lang="pl-PL" dirty="0"/>
            </a:br>
            <a:r>
              <a:rPr lang="pl-PL" dirty="0"/>
              <a:t>+ opis sposobu zaangażowania interesariuszy i Komitetu Rewitalizacji</a:t>
            </a:r>
            <a:br>
              <a:rPr lang="pl-PL" dirty="0"/>
            </a:br>
            <a:r>
              <a:rPr lang="pl-PL" dirty="0"/>
              <a:t>+ uzasadnienie przedsięwzięć rewitalizacyjnych realizowanych poza obszarem rewitalizacji</a:t>
            </a:r>
            <a:br>
              <a:rPr lang="pl-PL" dirty="0"/>
            </a:br>
            <a:r>
              <a:rPr lang="pl-PL" dirty="0"/>
              <a:t>+ zgody podmiotów innych niż gminne mających realizować przedsięwzięcia (art. 16)</a:t>
            </a:r>
            <a:br>
              <a:rPr lang="pl-PL" dirty="0"/>
            </a:br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13C3FC6-948F-8FF3-AC0C-9F64CEED0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7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6764000" cy="5410200"/>
          </a:xfrm>
        </p:spPr>
        <p:txBody>
          <a:bodyPr/>
          <a:lstStyle/>
          <a:p>
            <a:r>
              <a:rPr lang="pl-PL" dirty="0"/>
              <a:t>PROCEDURA GPR (art. 17)</a:t>
            </a:r>
            <a:br>
              <a:rPr lang="pl-PL" dirty="0"/>
            </a:br>
            <a:r>
              <a:rPr lang="pl-PL" dirty="0"/>
              <a:t>+ zmiany wynikające ze zmian w konsultacjach i raporcie (ad art. 6)</a:t>
            </a:r>
            <a:br>
              <a:rPr lang="pl-PL" dirty="0"/>
            </a:br>
            <a:r>
              <a:rPr lang="pl-PL" dirty="0"/>
              <a:t>+ opiniowane GPR przez instytucje min. 21 dni</a:t>
            </a:r>
          </a:p>
          <a:p>
            <a:r>
              <a:rPr lang="pl-PL" dirty="0"/>
              <a:t>+ jednoczesne procedowanie aktów planistycznych i </a:t>
            </a:r>
            <a:r>
              <a:rPr lang="pl-PL" dirty="0" err="1"/>
              <a:t>GPRów</a:t>
            </a:r>
            <a:r>
              <a:rPr lang="pl-PL" dirty="0"/>
              <a:t> (art. 20 ust. 3)</a:t>
            </a:r>
          </a:p>
          <a:p>
            <a:br>
              <a:rPr lang="pl-PL" dirty="0"/>
            </a:br>
            <a:endParaRPr lang="pl-PL" dirty="0"/>
          </a:p>
          <a:p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557A14A-9A78-1A3F-01F7-607DFCABD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8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6764000" cy="5410200"/>
          </a:xfrm>
        </p:spPr>
        <p:txBody>
          <a:bodyPr/>
          <a:lstStyle/>
          <a:p>
            <a:r>
              <a:rPr lang="pl-PL" dirty="0"/>
              <a:t>Art. 20</a:t>
            </a:r>
            <a:br>
              <a:rPr lang="pl-PL" dirty="0"/>
            </a:br>
            <a:r>
              <a:rPr lang="pl-PL" dirty="0"/>
              <a:t>- porządkowe usunięcie obowiązku aktualizacji studium (planu ogólnego)</a:t>
            </a:r>
          </a:p>
          <a:p>
            <a:endParaRPr lang="pl-PL" dirty="0"/>
          </a:p>
          <a:p>
            <a:r>
              <a:rPr lang="pl-PL" dirty="0"/>
              <a:t>Art. 23 </a:t>
            </a:r>
            <a:br>
              <a:rPr lang="pl-PL" dirty="0"/>
            </a:br>
            <a:r>
              <a:rPr lang="pl-PL" dirty="0"/>
              <a:t>- zmiany </a:t>
            </a:r>
            <a:r>
              <a:rPr lang="pl-PL" dirty="0" err="1"/>
              <a:t>GPRów</a:t>
            </a:r>
            <a:r>
              <a:rPr lang="pl-PL" dirty="0"/>
              <a:t> dotyczące przedsięwzięć uzupełniających też wymagają </a:t>
            </a:r>
            <a:br>
              <a:rPr lang="pl-PL" dirty="0"/>
            </a:br>
            <a:r>
              <a:rPr lang="pl-PL" dirty="0"/>
              <a:t>opiniowania i konsultacji</a:t>
            </a:r>
            <a:br>
              <a:rPr lang="pl-PL" dirty="0">
                <a:highlight>
                  <a:srgbClr val="FFFF00"/>
                </a:highlight>
              </a:rPr>
            </a:br>
            <a:endParaRPr lang="pl-PL" dirty="0">
              <a:highlight>
                <a:srgbClr val="FFFF00"/>
              </a:highlight>
            </a:endParaRPr>
          </a:p>
          <a:p>
            <a:endParaRPr lang="pl-PL" sz="32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Zmiana ustawy o planowaniu i zagospodarowaniu przestrzennym </a:t>
            </a:r>
            <a:br>
              <a:rPr lang="pl-PL" sz="3200" dirty="0"/>
            </a:br>
            <a:r>
              <a:rPr lang="pl-PL" sz="3200" u="sng" dirty="0"/>
              <a:t>oraz niektórych ustaw</a:t>
            </a:r>
            <a:br>
              <a:rPr lang="pl-PL" sz="3200" dirty="0"/>
            </a:br>
            <a:r>
              <a:rPr lang="pl-PL" sz="3200" dirty="0"/>
              <a:t>Art. 36 projektu zmiany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E6185C6-AE8E-4E2F-50E8-575ABCFAE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8E29D130-909C-4167-A4AC-95B9C83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767779"/>
                </a:solidFill>
              </a:rPr>
              <a:t>Zmiany dotyczące rewitalizacji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ABBD1171-291A-489F-BDBB-F78458F70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pl-PL" spc="10" smtClean="0"/>
              <a:t>9</a:t>
            </a:fld>
            <a:endParaRPr lang="pl-PL" spc="1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8FD83818-998D-4DDE-960E-769B2B77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250" y="4754332"/>
            <a:ext cx="16459200" cy="5410200"/>
          </a:xfrm>
        </p:spPr>
        <p:txBody>
          <a:bodyPr/>
          <a:lstStyle/>
          <a:p>
            <a:r>
              <a:rPr lang="pl-PL" sz="3200" dirty="0"/>
              <a:t>Zmiany wynikające z wprowadzenia Zintegrowanego Planu Inwestycyjnego </a:t>
            </a:r>
            <a:br>
              <a:rPr lang="pl-PL" sz="3200" dirty="0"/>
            </a:br>
            <a:r>
              <a:rPr lang="pl-PL" sz="3200" dirty="0"/>
              <a:t>(szczególna forma planu miejscowego, podobnie jak MPR)</a:t>
            </a:r>
            <a:endParaRPr lang="pl-PL" dirty="0"/>
          </a:p>
          <a:p>
            <a:br>
              <a:rPr lang="pl-PL" dirty="0"/>
            </a:br>
            <a:r>
              <a:rPr lang="pl-PL" dirty="0"/>
              <a:t>Rozdział „partycypacja społeczna” poszerzający jej formy i zakres </a:t>
            </a:r>
            <a:br>
              <a:rPr lang="pl-PL" dirty="0"/>
            </a:br>
            <a:r>
              <a:rPr lang="pl-PL" dirty="0"/>
              <a:t>wzorowany z partycypacją w ustawie rewitalizacyjnej</a:t>
            </a:r>
          </a:p>
          <a:p>
            <a:br>
              <a:rPr lang="pl-PL" dirty="0"/>
            </a:br>
            <a:r>
              <a:rPr lang="pl-PL" dirty="0"/>
              <a:t>Zmiany wynikające z zastąpienia studium planem ogólnym </a:t>
            </a:r>
            <a:br>
              <a:rPr lang="pl-PL" dirty="0"/>
            </a:br>
            <a:r>
              <a:rPr lang="pl-PL" dirty="0"/>
              <a:t>oraz wprowadzeniem rejestru urbanistycznego</a:t>
            </a:r>
            <a:br>
              <a:rPr lang="pl-PL" dirty="0"/>
            </a:br>
            <a:endParaRPr lang="pl-PL" dirty="0"/>
          </a:p>
          <a:p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013" y="9753598"/>
            <a:ext cx="17273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9FEE8EED-F863-E367-ADCE-D1D5DB1CB9AB}"/>
              </a:ext>
            </a:extLst>
          </p:cNvPr>
          <p:cNvSpPr/>
          <p:nvPr/>
        </p:nvSpPr>
        <p:spPr>
          <a:xfrm>
            <a:off x="1746250" y="2759075"/>
            <a:ext cx="15163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W ustawie o planowaniu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43AE795-8FE9-8B0A-767A-5701A3E88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6" t="51929" r="10416" b="35720"/>
          <a:stretch/>
        </p:blipFill>
        <p:spPr>
          <a:xfrm>
            <a:off x="5441950" y="9753598"/>
            <a:ext cx="8376382" cy="6938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FE6D6B-104D-DCD7-2EDA-B1035A273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6" t="51929" r="10415" b="37277"/>
          <a:stretch/>
        </p:blipFill>
        <p:spPr>
          <a:xfrm>
            <a:off x="5433060" y="9753598"/>
            <a:ext cx="8385272" cy="6064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7BF01F2-C127-9E93-9386-00B716289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17" t="72963" r="1666" b="13704"/>
          <a:stretch/>
        </p:blipFill>
        <p:spPr>
          <a:xfrm>
            <a:off x="5413188" y="9897875"/>
            <a:ext cx="8305800" cy="7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R Lato">
  <a:themeElements>
    <a:clrScheme name="MR">
      <a:dk1>
        <a:srgbClr val="000000"/>
      </a:dk1>
      <a:lt1>
        <a:sysClr val="window" lastClr="FFFFFF"/>
      </a:lt1>
      <a:dk2>
        <a:srgbClr val="767779"/>
      </a:dk2>
      <a:lt2>
        <a:srgbClr val="98999B"/>
      </a:lt2>
      <a:accent1>
        <a:srgbClr val="D11632"/>
      </a:accent1>
      <a:accent2>
        <a:srgbClr val="05295B"/>
      </a:accent2>
      <a:accent3>
        <a:srgbClr val="98999B"/>
      </a:accent3>
      <a:accent4>
        <a:srgbClr val="767779"/>
      </a:accent4>
      <a:accent5>
        <a:srgbClr val="68A5D4"/>
      </a:accent5>
      <a:accent6>
        <a:srgbClr val="0A4798"/>
      </a:accent6>
      <a:hlink>
        <a:srgbClr val="D11632"/>
      </a:hlink>
      <a:folHlink>
        <a:srgbClr val="000000"/>
      </a:folHlink>
    </a:clrScheme>
    <a:fontScheme name="MR 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589</Words>
  <Application>Microsoft Office PowerPoint</Application>
  <PresentationFormat>Niestandardowy</PresentationFormat>
  <Paragraphs>80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Calibri</vt:lpstr>
      <vt:lpstr>Lato</vt:lpstr>
      <vt:lpstr>MR Lato</vt:lpstr>
      <vt:lpstr>Reforma systemu planowania przestrzennego - - nowelizacja ustawy o rewitalizacji</vt:lpstr>
      <vt:lpstr>Harmonogram prac nad zmianami w systemie planowania przestrzennego</vt:lpstr>
      <vt:lpstr>Zmiany dotyczące rewitalizacji</vt:lpstr>
      <vt:lpstr>Zmiany dotyczące rewitalizacji</vt:lpstr>
      <vt:lpstr>Zmiany dotyczące rewitalizacji</vt:lpstr>
      <vt:lpstr>Zmiany dotyczące rewitalizacji</vt:lpstr>
      <vt:lpstr>Zmiany dotyczące rewitalizacji</vt:lpstr>
      <vt:lpstr>Zmiany dotyczące rewitalizacji</vt:lpstr>
      <vt:lpstr>Zmiany dotyczące rewitalizacji</vt:lpstr>
      <vt:lpstr>Zmiany dotyczące rewitalizacji</vt:lpstr>
      <vt:lpstr>Wsparcie rewitalizacji w ramach Krajowego Planu Odbudowy</vt:lpstr>
      <vt:lpstr>Wsparcie rewitalizacji w KPO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96 pkt  Lato Regular Szarość MR</dc:title>
  <dc:creator>Paweł Iwaniuk</dc:creator>
  <cp:lastModifiedBy>Michał Ciesielski</cp:lastModifiedBy>
  <cp:revision>124</cp:revision>
  <dcterms:created xsi:type="dcterms:W3CDTF">2020-01-26T15:50:43Z</dcterms:created>
  <dcterms:modified xsi:type="dcterms:W3CDTF">2022-06-06T13:26:19Z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2020-01-26T00:00:00Z</vt:filetime>
  </property>
</Properties>
</file>